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2188952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	<Relationship Id="rId3" Type="http://schemas.openxmlformats.org/officeDocument/2006/relationships/image" Target="../media/image22.jpeg" />
	<Relationship Id="rId4" Type="http://schemas.openxmlformats.org/officeDocument/2006/relationships/image" Target="../media/image23.jpeg" />
	<Relationship Id="rId5" Type="http://schemas.openxmlformats.org/officeDocument/2006/relationships/image" Target="../media/image24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.jpeg" />
	<Relationship Id="rId3" Type="http://schemas.openxmlformats.org/officeDocument/2006/relationships/image" Target="../media/image26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	<Relationship Id="rId3" Type="http://schemas.openxmlformats.org/officeDocument/2006/relationships/image" Target="../media/image4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	<Relationship Id="rId3" Type="http://schemas.openxmlformats.org/officeDocument/2006/relationships/image" Target="../media/image6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	<Relationship Id="rId3" Type="http://schemas.openxmlformats.org/officeDocument/2006/relationships/image" Target="../media/image8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.jpeg" />
	<Relationship Id="rId3" Type="http://schemas.openxmlformats.org/officeDocument/2006/relationships/image" Target="../media/image10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	<Relationship Id="rId3" Type="http://schemas.openxmlformats.org/officeDocument/2006/relationships/image" Target="../media/image12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	<Relationship Id="rId3" Type="http://schemas.openxmlformats.org/officeDocument/2006/relationships/image" Target="../media/image14.jpeg" />
	<Relationship Id="rId4" Type="http://schemas.openxmlformats.org/officeDocument/2006/relationships/image" Target="../media/image15.jpeg" />
	<Relationship Id="rId5" Type="http://schemas.openxmlformats.org/officeDocument/2006/relationships/image" Target="../media/image16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	<Relationship Id="rId3" Type="http://schemas.openxmlformats.org/officeDocument/2006/relationships/image" Target="../media/image18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	<Relationship Id="rId3" Type="http://schemas.openxmlformats.org/officeDocument/2006/relationships/image" Target="../media/image20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语言程序设计》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1473200"/>
            <a:ext cx="2603500" cy="328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5200" y="1485900"/>
            <a:ext cx="3073400" cy="3276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966200" y="1473200"/>
            <a:ext cx="2476500" cy="328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如何学习这门课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5092700"/>
            <a:ext cx="10033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							</a:tabLst>
            </a:pPr>
            <a:r>
              <a:rPr lang="en-US" altLang="zh-CN" sz="39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16600" y="5092700"/>
            <a:ext cx="10033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							</a:tabLst>
            </a:pPr>
            <a:r>
              <a:rPr lang="en-US" altLang="zh-CN" sz="39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75800" y="5092700"/>
            <a:ext cx="15113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							</a:tabLst>
            </a:pPr>
            <a:r>
              <a:rPr lang="en-US" altLang="zh-CN" sz="39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多思考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10500" y="2336800"/>
            <a:ext cx="2870200" cy="3556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自我介绍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1879600"/>
            <a:ext cx="12192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200"/>
              </a:lnSpc>
              <a:tabLst>
							</a:tabLst>
            </a:pPr>
            <a:r>
              <a:rPr lang="en-US" altLang="zh-CN" sz="4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2971800"/>
            <a:ext cx="49657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200"/>
              </a:lnSpc>
              <a:tabLst>
							</a:tabLst>
            </a:pPr>
            <a:r>
              <a:rPr lang="en-US" altLang="zh-CN" sz="4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qq</a:t>
            </a:r>
            <a:r>
              <a:rPr lang="en-US" altLang="zh-CN" sz="4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4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2622885094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69610" y="4663324"/>
            <a:ext cx="1879447" cy="765314"/>
          </a:xfrm>
          <a:custGeom>
            <a:avLst/>
            <a:gdLst>
              <a:gd name="connsiteX0" fmla="*/ 2261 w 1879447"/>
              <a:gd name="connsiteY0" fmla="*/ 582918 h 765314"/>
              <a:gd name="connsiteX1" fmla="*/ 870179 w 1879447"/>
              <a:gd name="connsiteY1" fmla="*/ 56630 h 765314"/>
              <a:gd name="connsiteX2" fmla="*/ 1877162 w 1879447"/>
              <a:gd name="connsiteY2" fmla="*/ 182487 h 765314"/>
              <a:gd name="connsiteX3" fmla="*/ 1009372 w 1879447"/>
              <a:gd name="connsiteY3" fmla="*/ 708648 h 765314"/>
              <a:gd name="connsiteX4" fmla="*/ 2261 w 1879447"/>
              <a:gd name="connsiteY4" fmla="*/ 582918 h 7653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79447" h="765314">
                <a:moveTo>
                  <a:pt x="2261" y="582918"/>
                </a:moveTo>
                <a:cubicBezTo>
                  <a:pt x="-36091" y="402832"/>
                  <a:pt x="352400" y="167247"/>
                  <a:pt x="870179" y="56630"/>
                </a:cubicBezTo>
                <a:cubicBezTo>
                  <a:pt x="1387831" y="-53986"/>
                  <a:pt x="1838809" y="2401"/>
                  <a:pt x="1877162" y="182487"/>
                </a:cubicBezTo>
                <a:cubicBezTo>
                  <a:pt x="1915643" y="362446"/>
                  <a:pt x="1527150" y="598158"/>
                  <a:pt x="1009372" y="708648"/>
                </a:cubicBezTo>
                <a:cubicBezTo>
                  <a:pt x="491719" y="819265"/>
                  <a:pt x="40742" y="763004"/>
                  <a:pt x="2261" y="582918"/>
                </a:cubicBezTo>
              </a:path>
            </a:pathLst>
          </a:custGeom>
          <a:solidFill>
            <a:srgbClr val="b7bcc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3026" y="4066275"/>
            <a:ext cx="1472819" cy="683097"/>
          </a:xfrm>
          <a:custGeom>
            <a:avLst/>
            <a:gdLst>
              <a:gd name="connsiteX0" fmla="*/ 0 w 1472819"/>
              <a:gd name="connsiteY0" fmla="*/ 510042 h 683097"/>
              <a:gd name="connsiteX1" fmla="*/ 668400 w 1472819"/>
              <a:gd name="connsiteY1" fmla="*/ 44460 h 683097"/>
              <a:gd name="connsiteX2" fmla="*/ 1472819 w 1472819"/>
              <a:gd name="connsiteY2" fmla="*/ 173111 h 683097"/>
              <a:gd name="connsiteX3" fmla="*/ 804291 w 1472819"/>
              <a:gd name="connsiteY3" fmla="*/ 638693 h 683097"/>
              <a:gd name="connsiteX4" fmla="*/ 0 w 1472819"/>
              <a:gd name="connsiteY4" fmla="*/ 510042 h 6830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2819" h="683097">
                <a:moveTo>
                  <a:pt x="0" y="510042"/>
                </a:moveTo>
                <a:cubicBezTo>
                  <a:pt x="-37592" y="345831"/>
                  <a:pt x="261747" y="137424"/>
                  <a:pt x="668400" y="44460"/>
                </a:cubicBezTo>
                <a:cubicBezTo>
                  <a:pt x="1075181" y="-48630"/>
                  <a:pt x="1435353" y="9027"/>
                  <a:pt x="1472819" y="173111"/>
                </a:cubicBezTo>
                <a:cubicBezTo>
                  <a:pt x="1510410" y="337195"/>
                  <a:pt x="1211071" y="545602"/>
                  <a:pt x="804291" y="638693"/>
                </a:cubicBezTo>
                <a:cubicBezTo>
                  <a:pt x="397636" y="731657"/>
                  <a:pt x="37464" y="674126"/>
                  <a:pt x="0" y="510042"/>
                </a:cubicBezTo>
              </a:path>
            </a:pathLst>
          </a:custGeom>
          <a:solidFill>
            <a:srgbClr val="b7bcc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56232" y="2346960"/>
            <a:ext cx="1219200" cy="533400"/>
          </a:xfrm>
          <a:custGeom>
            <a:avLst/>
            <a:gdLst>
              <a:gd name="connsiteX0" fmla="*/ 0 w 1219200"/>
              <a:gd name="connsiteY0" fmla="*/ 266700 h 533400"/>
              <a:gd name="connsiteX1" fmla="*/ 609600 w 1219200"/>
              <a:gd name="connsiteY1" fmla="*/ 0 h 533400"/>
              <a:gd name="connsiteX2" fmla="*/ 1219200 w 1219200"/>
              <a:gd name="connsiteY2" fmla="*/ 266700 h 533400"/>
              <a:gd name="connsiteX3" fmla="*/ 609600 w 1219200"/>
              <a:gd name="connsiteY3" fmla="*/ 533400 h 533400"/>
              <a:gd name="connsiteX4" fmla="*/ 0 w 1219200"/>
              <a:gd name="connsiteY4" fmla="*/ 266700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0" h="533400">
                <a:moveTo>
                  <a:pt x="0" y="266700"/>
                </a:moveTo>
                <a:cubicBezTo>
                  <a:pt x="0" y="119379"/>
                  <a:pt x="272922" y="0"/>
                  <a:pt x="609600" y="0"/>
                </a:cubicBezTo>
                <a:cubicBezTo>
                  <a:pt x="946276" y="0"/>
                  <a:pt x="1219200" y="119379"/>
                  <a:pt x="1219200" y="266700"/>
                </a:cubicBezTo>
                <a:cubicBezTo>
                  <a:pt x="1219200" y="414019"/>
                  <a:pt x="946276" y="533400"/>
                  <a:pt x="609600" y="533400"/>
                </a:cubicBezTo>
                <a:cubicBezTo>
                  <a:pt x="272922" y="533400"/>
                  <a:pt x="0" y="414019"/>
                  <a:pt x="0" y="266700"/>
                </a:cubicBezTo>
              </a:path>
            </a:pathLst>
          </a:custGeom>
          <a:solidFill>
            <a:srgbClr val="b7bcc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46347" y="1874520"/>
            <a:ext cx="912876" cy="228600"/>
          </a:xfrm>
          <a:custGeom>
            <a:avLst/>
            <a:gdLst>
              <a:gd name="connsiteX0" fmla="*/ 0 w 912876"/>
              <a:gd name="connsiteY0" fmla="*/ 114300 h 228600"/>
              <a:gd name="connsiteX1" fmla="*/ 456438 w 912876"/>
              <a:gd name="connsiteY1" fmla="*/ 0 h 228600"/>
              <a:gd name="connsiteX2" fmla="*/ 912876 w 912876"/>
              <a:gd name="connsiteY2" fmla="*/ 114300 h 228600"/>
              <a:gd name="connsiteX3" fmla="*/ 456438 w 912876"/>
              <a:gd name="connsiteY3" fmla="*/ 228600 h 228600"/>
              <a:gd name="connsiteX4" fmla="*/ 0 w 912876"/>
              <a:gd name="connsiteY4" fmla="*/ 1143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2876" h="228600">
                <a:moveTo>
                  <a:pt x="0" y="114300"/>
                </a:moveTo>
                <a:cubicBezTo>
                  <a:pt x="0" y="51180"/>
                  <a:pt x="204342" y="0"/>
                  <a:pt x="456438" y="0"/>
                </a:cubicBezTo>
                <a:cubicBezTo>
                  <a:pt x="708533" y="0"/>
                  <a:pt x="912876" y="51180"/>
                  <a:pt x="912876" y="114300"/>
                </a:cubicBezTo>
                <a:cubicBezTo>
                  <a:pt x="912876" y="177419"/>
                  <a:pt x="708533" y="228600"/>
                  <a:pt x="456438" y="228600"/>
                </a:cubicBezTo>
                <a:cubicBezTo>
                  <a:pt x="204342" y="228600"/>
                  <a:pt x="0" y="177419"/>
                  <a:pt x="0" y="114300"/>
                </a:cubicBezTo>
              </a:path>
            </a:pathLst>
          </a:custGeom>
          <a:solidFill>
            <a:srgbClr val="b7bcc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5900" y="1333500"/>
            <a:ext cx="7899400" cy="466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87900" y="39878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高级技术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3606800"/>
            <a:ext cx="1562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C#/JAVA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69900"/>
            <a:ext cx="10718800" cy="306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816100" algn="l"/>
                <a:tab pos="3556000" algn="l"/>
                <a:tab pos="76708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课程地位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816100" algn="l"/>
                <a:tab pos="3556000" algn="l"/>
                <a:tab pos="76708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C</a:t>
            </a:r>
          </a:p>
          <a:p>
            <a:pPr>
              <a:lnSpc>
                <a:spcPts val="3900"/>
              </a:lnSpc>
              <a:tabLst>
                <a:tab pos="1816100" algn="l"/>
                <a:tab pos="3556000" algn="l"/>
                <a:tab pos="76708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C++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000"/>
              </a:lnSpc>
              <a:tabLst>
                <a:tab pos="1816100" algn="l"/>
                <a:tab pos="3556000" algn="l"/>
                <a:tab pos="7670800" algn="l"/>
              </a:tabLst>
            </a:pPr>
            <a:r>
              <a:rPr lang="en-US" altLang="zh-CN" dirty="0" smtClean="0"/>
              <a:t>			</a:t>
            </a:r>
            <a:r>
              <a:rPr lang="en-US" altLang="zh-CN" sz="39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软件课程体系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1016000"/>
            <a:ext cx="10668000" cy="523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课程地位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1219200"/>
            <a:ext cx="406400" cy="467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超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然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物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外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众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望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3200" y="977900"/>
            <a:ext cx="9817100" cy="4838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课程地位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5867400"/>
            <a:ext cx="7378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dirty="0" smtClean="0">
                <a:solidFill>
                  <a:srgbClr val="244766"/>
                </a:solidFill>
                <a:latin typeface="Consolas" pitchFamily="18" charset="0"/>
                <a:cs typeface="Consolas" pitchFamily="18" charset="0"/>
              </a:rPr>
              <a:t>http://www.tiobe.com/tiobe_index/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1219200"/>
            <a:ext cx="406400" cy="467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青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春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永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驻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历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久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弥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034023" y="2947670"/>
            <a:ext cx="24892" cy="408431"/>
          </a:xfrm>
          <a:custGeom>
            <a:avLst/>
            <a:gdLst>
              <a:gd name="connsiteX0" fmla="*/ 6350 w 24892"/>
              <a:gd name="connsiteY0" fmla="*/ 402082 h 408431"/>
              <a:gd name="connsiteX1" fmla="*/ 6350 w 24892"/>
              <a:gd name="connsiteY1" fmla="*/ 6350 h 408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408431">
                <a:moveTo>
                  <a:pt x="6350" y="402082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67749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93154" y="4001008"/>
            <a:ext cx="408431" cy="24892"/>
          </a:xfrm>
          <a:custGeom>
            <a:avLst/>
            <a:gdLst>
              <a:gd name="connsiteX0" fmla="*/ 6350 w 408431"/>
              <a:gd name="connsiteY0" fmla="*/ 6350 h 24892"/>
              <a:gd name="connsiteX1" fmla="*/ 402081 w 408431"/>
              <a:gd name="connsiteY1" fmla="*/ 6350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8431" h="24892">
                <a:moveTo>
                  <a:pt x="6350" y="6350"/>
                </a:moveTo>
                <a:lnTo>
                  <a:pt x="402081" y="6350"/>
                </a:lnTo>
              </a:path>
            </a:pathLst>
          </a:custGeom>
          <a:ln w="12700">
            <a:solidFill>
              <a:srgbClr val="67749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34023" y="4660138"/>
            <a:ext cx="24892" cy="408431"/>
          </a:xfrm>
          <a:custGeom>
            <a:avLst/>
            <a:gdLst>
              <a:gd name="connsiteX0" fmla="*/ 6350 w 24892"/>
              <a:gd name="connsiteY0" fmla="*/ 6350 h 408431"/>
              <a:gd name="connsiteX1" fmla="*/ 6350 w 24892"/>
              <a:gd name="connsiteY1" fmla="*/ 402082 h 408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" h="408431">
                <a:moveTo>
                  <a:pt x="6350" y="6350"/>
                </a:moveTo>
                <a:lnTo>
                  <a:pt x="6350" y="402082"/>
                </a:lnTo>
              </a:path>
            </a:pathLst>
          </a:custGeom>
          <a:ln w="12700">
            <a:solidFill>
              <a:srgbClr val="67749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80685" y="4001008"/>
            <a:ext cx="408431" cy="24892"/>
          </a:xfrm>
          <a:custGeom>
            <a:avLst/>
            <a:gdLst>
              <a:gd name="connsiteX0" fmla="*/ 402082 w 408431"/>
              <a:gd name="connsiteY0" fmla="*/ 6350 h 24892"/>
              <a:gd name="connsiteX1" fmla="*/ 6350 w 408431"/>
              <a:gd name="connsiteY1" fmla="*/ 6350 h 24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8431" h="24892">
                <a:moveTo>
                  <a:pt x="402082" y="6350"/>
                </a:moveTo>
                <a:lnTo>
                  <a:pt x="6350" y="6350"/>
                </a:lnTo>
              </a:path>
            </a:pathLst>
          </a:custGeom>
          <a:ln w="12700">
            <a:solidFill>
              <a:srgbClr val="67749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0" y="825500"/>
            <a:ext cx="7874000" cy="5880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867400" y="3670300"/>
            <a:ext cx="3302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00"/>
              </a:lnSpc>
              <a:tabLst>
							</a:tabLst>
            </a:pPr>
            <a:r>
              <a:rPr lang="en-US" altLang="zh-CN" sz="6095" b="1" dirty="0" smtClean="0">
                <a:solidFill>
                  <a:srgbClr val="ffffff"/>
                </a:solidFill>
                <a:latin typeface="Corbel" pitchFamily="18" charset="0"/>
                <a:cs typeface="Corbel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02500" y="3695700"/>
            <a:ext cx="876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152400" algn="l"/>
              </a:tabLst>
            </a:pPr>
            <a:r>
              <a:rPr lang="en-US" altLang="zh-CN" sz="2306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嵌入式</a:t>
            </a:r>
          </a:p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304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编程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5435600"/>
            <a:ext cx="59055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92100" algn="l"/>
                <a:tab pos="5829300" algn="l"/>
              </a:tabLst>
            </a:pPr>
            <a:r>
              <a:rPr lang="en-US" altLang="zh-CN" sz="2304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设备驱</a:t>
            </a:r>
          </a:p>
          <a:p>
            <a:pPr>
              <a:lnSpc>
                <a:spcPts val="2600"/>
              </a:lnSpc>
              <a:tabLst>
                <a:tab pos="292100" algn="l"/>
                <a:tab pos="5829300" algn="l"/>
              </a:tabLst>
            </a:pPr>
            <a:r>
              <a:rPr lang="en-US" altLang="zh-CN" dirty="0" smtClean="0"/>
              <a:t>	</a:t>
            </a:r>
            <a:r>
              <a:rPr lang="en-US" altLang="zh-CN" sz="2304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92100" algn="l"/>
                <a:tab pos="5829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86200" y="3695700"/>
            <a:ext cx="876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292100" algn="l"/>
              </a:tabLst>
            </a:pPr>
            <a:r>
              <a:rPr lang="en-US" altLang="zh-CN" sz="2306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系统编</a:t>
            </a:r>
          </a:p>
          <a:p>
            <a:pPr>
              <a:lnSpc>
                <a:spcPts val="26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304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57200"/>
            <a:ext cx="5981700" cy="267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124200" algn="l"/>
                <a:tab pos="5105400" algn="l"/>
                <a:tab pos="5397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语言能干什么？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124200" algn="l"/>
                <a:tab pos="5105400" algn="l"/>
                <a:tab pos="5397500" algn="l"/>
              </a:tabLst>
            </a:pPr>
            <a:r>
              <a:rPr lang="en-US" altLang="zh-CN" dirty="0" smtClean="0"/>
              <a:t>		</a:t>
            </a:r>
            <a:r>
              <a:rPr lang="en-US" altLang="zh-CN" sz="2304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游戏引</a:t>
            </a:r>
          </a:p>
          <a:p>
            <a:pPr>
              <a:lnSpc>
                <a:spcPts val="2600"/>
              </a:lnSpc>
              <a:tabLst>
                <a:tab pos="3124200" algn="l"/>
                <a:tab pos="5105400" algn="l"/>
                <a:tab pos="5397500" algn="l"/>
              </a:tabLst>
            </a:pPr>
            <a:r>
              <a:rPr lang="en-US" altLang="zh-CN" dirty="0" smtClean="0"/>
              <a:t>			</a:t>
            </a:r>
            <a:r>
              <a:rPr lang="en-US" altLang="zh-CN" sz="2304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3124200" algn="l"/>
                <a:tab pos="5105400" algn="l"/>
                <a:tab pos="5397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LINUX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6300" y="1587500"/>
            <a:ext cx="2286000" cy="293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1587500"/>
            <a:ext cx="2298700" cy="293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47200" y="1587500"/>
            <a:ext cx="2286000" cy="293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学习资料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15748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1460500"/>
            <a:ext cx="3543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课程教材及参考资料：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20701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1930400"/>
            <a:ext cx="2032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语言程序设计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2476500"/>
            <a:ext cx="10236200" cy="431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160000" algn="l"/>
              </a:tabLst>
            </a:pPr>
            <a:r>
              <a:rPr lang="en-US" altLang="zh-CN" sz="1922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Primer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Plus</a:t>
            </a:r>
          </a:p>
          <a:p>
            <a:pPr>
              <a:lnSpc>
                <a:spcPts val="3100"/>
              </a:lnSpc>
              <a:tabLst>
                <a:tab pos="10160000" algn="l"/>
              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高质量程序设计指南</a:t>
            </a:r>
          </a:p>
          <a:p>
            <a:pPr>
              <a:lnSpc>
                <a:spcPts val="3100"/>
              </a:lnSpc>
              <a:tabLst>
                <a:tab pos="10160000" algn="l"/>
              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专家编程</a:t>
            </a:r>
          </a:p>
          <a:p>
            <a:pPr>
              <a:lnSpc>
                <a:spcPts val="3100"/>
              </a:lnSpc>
              <a:tabLst>
                <a:tab pos="10160000" algn="l"/>
              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和指针</a:t>
            </a:r>
          </a:p>
          <a:p>
            <a:pPr>
              <a:lnSpc>
                <a:spcPts val="3100"/>
              </a:lnSpc>
              <a:tabLst>
                <a:tab pos="10160000" algn="l"/>
              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语言百度贴吧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0160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500" y="1028700"/>
            <a:ext cx="11379200" cy="5359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406400"/>
            <a:ext cx="111633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587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课程目标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5875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熟练掌握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语言基本语法，能够熟练使用三种控制语句、数组、指针、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1905000"/>
            <a:ext cx="990600" cy="375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26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目标一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26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目标二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604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目标三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82800" y="1879600"/>
            <a:ext cx="9410700" cy="494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28600" algn="l"/>
                <a:tab pos="9359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函数、结构体写出简单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28600" algn="l"/>
                <a:tab pos="93599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理解算法实质，掌握一些常见的算法，能够进行简单的算法设计，解</a:t>
            </a:r>
          </a:p>
          <a:p>
            <a:pPr>
              <a:lnSpc>
                <a:spcPts val="3700"/>
              </a:lnSpc>
              <a:tabLst>
                <a:tab pos="228600" algn="l"/>
                <a:tab pos="9359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决简单问题。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28600" algn="l"/>
                <a:tab pos="9359900" algn="l"/>
              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•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理解面向过程的程序设计方法，掌握模块化设计思想，拥有良好的团</a:t>
            </a:r>
          </a:p>
          <a:p>
            <a:pPr>
              <a:lnSpc>
                <a:spcPts val="3700"/>
              </a:lnSpc>
              <a:tabLst>
                <a:tab pos="228600" algn="l"/>
                <a:tab pos="9359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队意识，了解大型程序设计一般过程。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28600" algn="l"/>
                <a:tab pos="9359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812800"/>
            <a:ext cx="5397500" cy="541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7937500" y="2895600"/>
            <a:ext cx="12192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79400" algn="l"/>
              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期末考试</a:t>
            </a:r>
          </a:p>
          <a:p>
            <a:pPr>
              <a:lnSpc>
                <a:spcPts val="4100"/>
              </a:lnSpc>
              <a:tabLst>
                <a:tab pos="279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50%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05500" y="4381500"/>
            <a:ext cx="56007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79400" algn="l"/>
                <a:tab pos="5524500" algn="l"/>
              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平时成绩</a:t>
            </a:r>
          </a:p>
          <a:p>
            <a:pPr>
              <a:lnSpc>
                <a:spcPts val="4100"/>
              </a:lnSpc>
              <a:tabLst>
                <a:tab pos="279400" algn="l"/>
                <a:tab pos="5524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20%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79400" algn="l"/>
                <a:tab pos="5524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06400"/>
            <a:ext cx="64897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270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课程考核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52705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期中考试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45200" y="2806700"/>
            <a:ext cx="647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30%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2882900"/>
            <a:ext cx="27178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0"/>
              </a:lnSpc>
              <a:tabLst>
							</a:tabLst>
            </a:pPr>
            <a:r>
              <a:rPr lang="en-US" altLang="zh-CN" sz="5402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3.5</a:t>
            </a:r>
            <a:r>
              <a:rPr lang="en-US" altLang="zh-CN" sz="5402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学分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